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9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04" d="100"/>
          <a:sy n="104" d="100"/>
        </p:scale>
        <p:origin x="17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A3EFD-5E43-402F-8717-3FF5DEF2706F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AAFC4-8B8A-4281-927E-ED0BF99911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144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AAFC4-8B8A-4281-927E-ED0BF99911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1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742B-3103-43C9-A8FC-7D0315A041E2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4ED8-44A1-4DB6-B3D6-A8E12CC9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31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742B-3103-43C9-A8FC-7D0315A041E2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4ED8-44A1-4DB6-B3D6-A8E12CC9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03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742B-3103-43C9-A8FC-7D0315A041E2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4ED8-44A1-4DB6-B3D6-A8E12CC9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708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742B-3103-43C9-A8FC-7D0315A041E2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4ED8-44A1-4DB6-B3D6-A8E12CC9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7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742B-3103-43C9-A8FC-7D0315A041E2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4ED8-44A1-4DB6-B3D6-A8E12CC9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41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742B-3103-43C9-A8FC-7D0315A041E2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4ED8-44A1-4DB6-B3D6-A8E12CC9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73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742B-3103-43C9-A8FC-7D0315A041E2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4ED8-44A1-4DB6-B3D6-A8E12CC9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470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742B-3103-43C9-A8FC-7D0315A041E2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4ED8-44A1-4DB6-B3D6-A8E12CC9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925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742B-3103-43C9-A8FC-7D0315A041E2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4ED8-44A1-4DB6-B3D6-A8E12CC9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953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742B-3103-43C9-A8FC-7D0315A041E2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4ED8-44A1-4DB6-B3D6-A8E12CC9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6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742B-3103-43C9-A8FC-7D0315A041E2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4ED8-44A1-4DB6-B3D6-A8E12CC9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25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5742B-3103-43C9-A8FC-7D0315A041E2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44ED8-44A1-4DB6-B3D6-A8E12CC99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32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562600" y="0"/>
            <a:ext cx="3581400" cy="6096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Picture 6" descr="background-text.png"/>
          <p:cNvPicPr>
            <a:picLocks noChangeAspect="1"/>
          </p:cNvPicPr>
          <p:nvPr/>
        </p:nvPicPr>
        <p:blipFill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961106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096000"/>
            <a:ext cx="9144000" cy="762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621539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Impact" panose="020B0806030902050204" pitchFamily="34" charset="0"/>
              </a:rPr>
              <a:t>NISO@PURDUE.EDU  </a:t>
            </a:r>
            <a:r>
              <a:rPr lang="en-US" sz="2800" dirty="0">
                <a:solidFill>
                  <a:schemeClr val="bg1"/>
                </a:solidFill>
              </a:rPr>
              <a:t>|</a:t>
            </a:r>
            <a:r>
              <a:rPr lang="en-US" sz="28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en-US" sz="2800" dirty="0">
                <a:solidFill>
                  <a:srgbClr val="B99845"/>
                </a:solidFill>
                <a:latin typeface="Impact" panose="020B0806030902050204" pitchFamily="34" charset="0"/>
              </a:rPr>
              <a:t>WWW.PURDUE.EDU/NISO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0844" y="3200400"/>
            <a:ext cx="1281113" cy="287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676900" y="3495707"/>
            <a:ext cx="3390900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B99845"/>
                </a:solidFill>
                <a:latin typeface="Impact" panose="020B0806030902050204" pitchFamily="34" charset="0"/>
              </a:rPr>
              <a:t>MARCH SESSIONS</a:t>
            </a:r>
          </a:p>
          <a:p>
            <a:pPr algn="ctr"/>
            <a:r>
              <a:rPr lang="en-US" sz="1700" b="1" dirty="0">
                <a:solidFill>
                  <a:schemeClr val="bg1"/>
                </a:solidFill>
              </a:rPr>
              <a:t>Information on the world’s most prestigious scholarship programs and graduate study in the U.K., U.S., Ireland, and China. Juniors, seniors, graduate students apply now. Freshmen and sophomores prepare.</a:t>
            </a:r>
          </a:p>
          <a:p>
            <a:pPr algn="ctr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1012" y="539145"/>
            <a:ext cx="4754394" cy="589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 </a:t>
            </a:r>
            <a:endParaRPr lang="en-US" sz="1200" dirty="0"/>
          </a:p>
          <a:p>
            <a:r>
              <a:rPr lang="en-US" sz="1100" b="1" dirty="0"/>
              <a:t>Marshall Scholarship</a:t>
            </a:r>
            <a:endParaRPr lang="en-US" sz="1100" dirty="0"/>
          </a:p>
          <a:p>
            <a:r>
              <a:rPr lang="en-US" sz="1100" dirty="0"/>
              <a:t>Academic merit, leadership achievements, and a global perspective are qualities of Marshall Scholars in graduate study at any UK institution. U.S. applicants only.</a:t>
            </a:r>
          </a:p>
          <a:p>
            <a:r>
              <a:rPr lang="en-US" sz="1100" b="1" dirty="0"/>
              <a:t> </a:t>
            </a:r>
            <a:endParaRPr lang="en-US" sz="1100" dirty="0"/>
          </a:p>
          <a:p>
            <a:r>
              <a:rPr lang="en-US" sz="1100" b="1" dirty="0"/>
              <a:t>Rhodes Scholarship</a:t>
            </a:r>
            <a:endParaRPr lang="en-US" sz="1100" dirty="0"/>
          </a:p>
          <a:p>
            <a:r>
              <a:rPr lang="en-US" sz="1100" dirty="0"/>
              <a:t>Stellar students with demonstrated leadership potential and a commitment to fight “the good fight” pursue a graduate degree at University of Oxford on a Rhodes Scholarship. U.S. and international applicants.</a:t>
            </a:r>
          </a:p>
          <a:p>
            <a:endParaRPr lang="en-US" sz="1100" b="1" dirty="0"/>
          </a:p>
          <a:p>
            <a:r>
              <a:rPr lang="en-US" sz="1100" b="1" dirty="0"/>
              <a:t>Mitchell Scholarship</a:t>
            </a:r>
            <a:endParaRPr lang="en-US" sz="1100" dirty="0"/>
          </a:p>
          <a:p>
            <a:r>
              <a:rPr lang="en-US" sz="1100" dirty="0"/>
              <a:t>Future American leaders connect to Ireland through graduate school on a Mitchell Scholarship while fostering intellectual achievement and a commitment to community and service. U.S. applicants only.</a:t>
            </a:r>
          </a:p>
          <a:p>
            <a:endParaRPr lang="en-US" sz="1100" dirty="0"/>
          </a:p>
          <a:p>
            <a:r>
              <a:rPr lang="en-US" sz="1100" b="1" dirty="0"/>
              <a:t>Gates Cambridge Scholarship</a:t>
            </a:r>
            <a:endParaRPr lang="en-US" sz="1100" dirty="0"/>
          </a:p>
          <a:p>
            <a:r>
              <a:rPr lang="en-US" sz="1100" dirty="0"/>
              <a:t>Outstanding intellectual ability, leadership, and a commitment to improving the lives of others are essential qualities of a Gates Cambridge Scholar attending University of Cambridge. U.S. and international applicants.</a:t>
            </a:r>
          </a:p>
          <a:p>
            <a:endParaRPr lang="en-US" sz="1100" dirty="0"/>
          </a:p>
          <a:p>
            <a:r>
              <a:rPr lang="en-US" sz="1100" b="1" dirty="0"/>
              <a:t>Churchill Scholarship</a:t>
            </a:r>
            <a:endParaRPr lang="en-US" sz="1100" dirty="0"/>
          </a:p>
          <a:p>
            <a:r>
              <a:rPr lang="en-US" sz="1100" dirty="0"/>
              <a:t>Graduate program funding in the </a:t>
            </a:r>
            <a:r>
              <a:rPr lang="en-US" sz="1100" i="1" dirty="0"/>
              <a:t>sciences, engineering, or mathematics </a:t>
            </a:r>
            <a:r>
              <a:rPr lang="en-US" sz="1100" dirty="0"/>
              <a:t>at Churchill College, University of Cambridge. U.S. applicants only.</a:t>
            </a:r>
          </a:p>
          <a:p>
            <a:endParaRPr lang="en-US" sz="1100" dirty="0"/>
          </a:p>
          <a:p>
            <a:r>
              <a:rPr lang="en-US" sz="1100" b="1" dirty="0"/>
              <a:t>Schwarzman Scholars Program</a:t>
            </a:r>
            <a:endParaRPr lang="en-US" sz="1100" dirty="0"/>
          </a:p>
          <a:p>
            <a:r>
              <a:rPr lang="en-US" sz="1100" dirty="0"/>
              <a:t>Academic excellence, outstanding leadership and an entrepreneurial spirit are qualities that help students receive funding for a one-year master’s degree in Global Affairs at Tsinghua University in China. U.S. and international applicants.</a:t>
            </a:r>
          </a:p>
          <a:p>
            <a:endParaRPr lang="en-US" sz="1100" dirty="0"/>
          </a:p>
          <a:p>
            <a:r>
              <a:rPr lang="en-US" sz="1100" b="1" dirty="0"/>
              <a:t>Knight-Hennessy Scholars</a:t>
            </a:r>
            <a:endParaRPr lang="en-US" sz="1100" dirty="0"/>
          </a:p>
          <a:p>
            <a:r>
              <a:rPr lang="en-US" sz="1100" dirty="0"/>
              <a:t>Students with demonstrated leadership and civic commitment receive full funding for graduate education at Stanford. </a:t>
            </a:r>
            <a:r>
              <a:rPr lang="en-US" sz="1200" dirty="0"/>
              <a:t>U.S. and international applicants.</a:t>
            </a:r>
          </a:p>
          <a:p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76200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B99845"/>
                </a:solidFill>
                <a:latin typeface="Impact"/>
                <a:cs typeface="Impact"/>
              </a:rPr>
              <a:t>PRESTIGIOUS SCHOLARSHIPS FOR</a:t>
            </a:r>
          </a:p>
          <a:p>
            <a:pPr algn="ctr"/>
            <a:r>
              <a:rPr lang="en-US" sz="2000" dirty="0">
                <a:solidFill>
                  <a:srgbClr val="B99845"/>
                </a:solidFill>
                <a:latin typeface="Impact"/>
                <a:cs typeface="Impact"/>
              </a:rPr>
              <a:t>GLOBAL THINKERS AND COMMUNITY LEADERS</a:t>
            </a:r>
          </a:p>
        </p:txBody>
      </p:sp>
      <p:pic>
        <p:nvPicPr>
          <p:cNvPr id="2" name="Picture 1" descr="Lea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406" y="228600"/>
            <a:ext cx="3271394" cy="2743200"/>
          </a:xfrm>
          <a:prstGeom prst="rect">
            <a:avLst/>
          </a:prstGeom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49241" y="6161891"/>
            <a:ext cx="1061359" cy="619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3317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562600" y="0"/>
            <a:ext cx="3581400" cy="6096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Picture 6" descr="background-text.png"/>
          <p:cNvPicPr>
            <a:picLocks noChangeAspect="1"/>
          </p:cNvPicPr>
          <p:nvPr/>
        </p:nvPicPr>
        <p:blipFill>
          <a:blip r:embed="rId3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961106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096000"/>
            <a:ext cx="9144000" cy="762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621539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Impact" panose="020B0806030902050204" pitchFamily="34" charset="0"/>
              </a:rPr>
              <a:t>NISO@PURDUE.EDU  </a:t>
            </a:r>
            <a:r>
              <a:rPr lang="en-US" sz="2800" dirty="0">
                <a:solidFill>
                  <a:schemeClr val="bg1"/>
                </a:solidFill>
              </a:rPr>
              <a:t>|</a:t>
            </a:r>
            <a:r>
              <a:rPr lang="en-US" sz="2800" dirty="0">
                <a:solidFill>
                  <a:schemeClr val="bg1"/>
                </a:solidFill>
                <a:latin typeface="Impact" panose="020B0806030902050204" pitchFamily="34" charset="0"/>
              </a:rPr>
              <a:t> </a:t>
            </a:r>
            <a:r>
              <a:rPr lang="en-US" sz="2800" dirty="0">
                <a:solidFill>
                  <a:srgbClr val="B99845"/>
                </a:solidFill>
                <a:latin typeface="Impact" panose="020B0806030902050204" pitchFamily="34" charset="0"/>
              </a:rPr>
              <a:t>WWW.PURDUE.EDU/NISO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0844" y="3200400"/>
            <a:ext cx="1281113" cy="287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613303" y="3607723"/>
            <a:ext cx="349382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Churchill Scholarship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Gates Cambridge Scholarship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Marshall Scholarship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Mitchell Scholarship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Rhodes Scholarship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Schwarzman Scholarship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Knight-Hennessy Scholarship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49241" y="6161891"/>
            <a:ext cx="1061359" cy="619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28600" y="1524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B99845"/>
                </a:solidFill>
                <a:latin typeface="Impact"/>
                <a:cs typeface="Impact"/>
              </a:rPr>
              <a:t>SCHEDULE OF EVENTS</a:t>
            </a:r>
          </a:p>
        </p:txBody>
      </p:sp>
      <p:pic>
        <p:nvPicPr>
          <p:cNvPr id="11" name="Picture 10" descr="Qr code&#10;&#10;Description automatically generated">
            <a:extLst>
              <a:ext uri="{FF2B5EF4-FFF2-40B4-BE49-F238E27FC236}">
                <a16:creationId xmlns:a16="http://schemas.microsoft.com/office/drawing/2014/main" id="{07EBE8DD-B9B7-D978-3BA2-8EEBDB549FB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650" y="190500"/>
            <a:ext cx="2857500" cy="2857500"/>
          </a:xfrm>
          <a:prstGeom prst="rect">
            <a:avLst/>
          </a:prstGeom>
        </p:spPr>
      </p:pic>
      <p:sp>
        <p:nvSpPr>
          <p:cNvPr id="12" name="Text Box 2">
            <a:extLst>
              <a:ext uri="{FF2B5EF4-FFF2-40B4-BE49-F238E27FC236}">
                <a16:creationId xmlns:a16="http://schemas.microsoft.com/office/drawing/2014/main" id="{041812A4-8D4E-7737-698E-37D2F7F7B3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451" y="828020"/>
            <a:ext cx="5343325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u="sng" kern="100" dirty="0">
                <a:solidFill>
                  <a:srgbClr val="B99845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Tuesday, March 5              Remote Session</a:t>
            </a:r>
            <a:endParaRPr lang="en-US" sz="1100" kern="100" dirty="0">
              <a:solidFill>
                <a:srgbClr val="B99845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i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U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i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5:30 </a:t>
            </a:r>
            <a:r>
              <a:rPr lang="en-US" sz="14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 </a:t>
            </a:r>
            <a:r>
              <a:rPr lang="en-US" sz="1400" b="1" i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6:30pm </a:t>
            </a:r>
            <a:r>
              <a:rPr lang="en-US" sz="1400" b="1" i="1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</a:t>
            </a:r>
            <a:r>
              <a:rPr lang="en-US" sz="1400" b="1" i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Rhodes, Marshall, Mitchell, Schwarzman, </a:t>
            </a: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i="1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         </a:t>
            </a:r>
            <a:r>
              <a:rPr lang="en-US" sz="1400" b="1" i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Knight-Hennessey Scholarships</a:t>
            </a:r>
            <a:r>
              <a:rPr lang="en-US" sz="1600" b="1" i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</a:t>
            </a:r>
            <a:endParaRPr lang="en-U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i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These prestigious scholarship programs are not just graduate school funding -</a:t>
            </a:r>
            <a:r>
              <a:rPr lang="en-US" sz="1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1400" i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they are life-changing and life-long experiences. </a:t>
            </a:r>
            <a:endParaRPr lang="en-U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u="none" strike="noStrike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U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u="sng" kern="100" dirty="0">
              <a:solidFill>
                <a:srgbClr val="B99845"/>
              </a:solidFill>
              <a:effectLst/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u="sng" kern="100" dirty="0">
              <a:solidFill>
                <a:srgbClr val="B99845"/>
              </a:solidFill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u="sng" kern="100" dirty="0">
                <a:solidFill>
                  <a:srgbClr val="B99845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Wednesday, March 6       Remote Session</a:t>
            </a:r>
            <a:endParaRPr lang="en-US" sz="1100" kern="100" dirty="0">
              <a:solidFill>
                <a:srgbClr val="B99845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i="1" kern="100" dirty="0">
                <a:solidFill>
                  <a:srgbClr val="996633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U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i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5:30 - 6:15pm    Churchill Scholarship	</a:t>
            </a:r>
            <a:endParaRPr lang="en-US" sz="1600" b="1" i="1" kern="100" dirty="0"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i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Guests: Scholars Emily Erickson (2015) and Daniel Gochenaur (2021)</a:t>
            </a:r>
            <a:endParaRPr lang="en-U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i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U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i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6:30-7:15pm      Gates Cambridge Scholarships	</a:t>
            </a:r>
            <a:endParaRPr lang="en-U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i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Guest: Gates Cambridge Scholar Marisa Henry (2016)</a:t>
            </a: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U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u="sng" kern="100" dirty="0">
              <a:solidFill>
                <a:srgbClr val="B99845"/>
              </a:solidFill>
              <a:effectLst/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u="sng" kern="100" dirty="0">
              <a:solidFill>
                <a:srgbClr val="B99845"/>
              </a:solidFill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u="sng" kern="100" dirty="0">
                <a:solidFill>
                  <a:srgbClr val="B99845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Thursday, March 7</a:t>
            </a:r>
            <a:r>
              <a:rPr lang="en-US" sz="2400" b="1" u="sng" kern="100" dirty="0">
                <a:solidFill>
                  <a:srgbClr val="B99845"/>
                </a:solidFill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u="sng" kern="100" dirty="0">
                <a:solidFill>
                  <a:srgbClr val="B99845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            HCRS 1060</a:t>
            </a:r>
            <a:endParaRPr lang="en-US" sz="1100" kern="100" dirty="0">
              <a:solidFill>
                <a:srgbClr val="B99845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800" b="1" i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en-U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i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6:00-7:00pm</a:t>
            </a:r>
            <a:r>
              <a:rPr lang="en-US" sz="1600" b="1" i="1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</a:t>
            </a:r>
            <a:r>
              <a:rPr lang="en-US" sz="1600" b="1" i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NISO Meet and Greet</a:t>
            </a:r>
            <a:endParaRPr lang="en-U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Meet with NISO to ask 1:1 questions or just chat more about the Marshall, Mitchell, Rhodes, Schwarzman, Knight Hennessey, Gates Cambridge, and Churchill Scholarships. Food will be served.</a:t>
            </a:r>
            <a:endParaRPr lang="en-US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25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4435</TotalTime>
  <Words>471</Words>
  <Application>Microsoft Office PowerPoint</Application>
  <PresentationFormat>On-screen Show (4:3)</PresentationFormat>
  <Paragraphs>58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Arial</vt:lpstr>
      <vt:lpstr>Calibri</vt:lpstr>
      <vt:lpstr>Impact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Asia</dc:creator>
  <cp:lastModifiedBy>Criss, Leah Hope</cp:lastModifiedBy>
  <cp:revision>42</cp:revision>
  <dcterms:created xsi:type="dcterms:W3CDTF">2014-09-15T15:35:22Z</dcterms:created>
  <dcterms:modified xsi:type="dcterms:W3CDTF">2024-03-04T13:10:03Z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44bd30-2ed7-4c9d-9d12-46200872a97b_Enabled">
    <vt:lpwstr>true</vt:lpwstr>
  </property>
  <property fmtid="{D5CDD505-2E9C-101B-9397-08002B2CF9AE}" pid="3" name="MSIP_Label_4044bd30-2ed7-4c9d-9d12-46200872a97b_SetDate">
    <vt:lpwstr>2024-02-26T19:38:16Z</vt:lpwstr>
  </property>
  <property fmtid="{D5CDD505-2E9C-101B-9397-08002B2CF9AE}" pid="4" name="MSIP_Label_4044bd30-2ed7-4c9d-9d12-46200872a97b_Method">
    <vt:lpwstr>Standard</vt:lpwstr>
  </property>
  <property fmtid="{D5CDD505-2E9C-101B-9397-08002B2CF9AE}" pid="5" name="MSIP_Label_4044bd30-2ed7-4c9d-9d12-46200872a97b_Name">
    <vt:lpwstr>defa4170-0d19-0005-0004-bc88714345d2</vt:lpwstr>
  </property>
  <property fmtid="{D5CDD505-2E9C-101B-9397-08002B2CF9AE}" pid="6" name="MSIP_Label_4044bd30-2ed7-4c9d-9d12-46200872a97b_SiteId">
    <vt:lpwstr>4130bd39-7c53-419c-b1e5-8758d6d63f21</vt:lpwstr>
  </property>
  <property fmtid="{D5CDD505-2E9C-101B-9397-08002B2CF9AE}" pid="7" name="MSIP_Label_4044bd30-2ed7-4c9d-9d12-46200872a97b_ActionId">
    <vt:lpwstr>5f8be24f-3d8d-4270-bbce-ba97462bd1f6</vt:lpwstr>
  </property>
  <property fmtid="{D5CDD505-2E9C-101B-9397-08002B2CF9AE}" pid="8" name="MSIP_Label_4044bd30-2ed7-4c9d-9d12-46200872a97b_ContentBits">
    <vt:lpwstr>0</vt:lpwstr>
  </property>
</Properties>
</file>